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svg"/><Relationship Id="rId10" Type="http://schemas.openxmlformats.org/officeDocument/2006/relationships/slideLayout" Target="../slideLayouts/slideLayout7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46403"/>
            <a:ext cx="7556421" cy="5670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Shopping Behavior Analysis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793790" y="67572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drive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25065"/>
            <a:ext cx="103178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70960"/>
            <a:ext cx="304800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15708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2,518 loyal non-subscribers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87096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71570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accelerate movement into loyal segment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87096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Optimize Discounts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71570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sales with margin control for sustainable growth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870960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71570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high-revenue segments and top-rated products in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6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Scope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04386"/>
            <a:ext cx="32239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Dataset Overview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8553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3,900 purchases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analyzed across multiple product categories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578310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18 key features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tracking demographics, purchases, and behavior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71091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50 locations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spanning diverse customer base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704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Analysis Goals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56321" y="328553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 spending patterns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3727728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 customer segments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56321" y="4169926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product preferences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4856321" y="4612124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Evaluate subscription behavior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916" y="814745"/>
            <a:ext cx="7744063" cy="590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Preparation Journey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60916" y="1688187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60916" y="1986201"/>
            <a:ext cx="7822168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6" name="Text 3"/>
          <p:cNvSpPr/>
          <p:nvPr/>
        </p:nvSpPr>
        <p:spPr>
          <a:xfrm>
            <a:off x="660916" y="2126337"/>
            <a:ext cx="406134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60916" y="2534603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 using pandas, analyzed structure with df.info() and summary statistics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60916" y="3167063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60916" y="3465076"/>
            <a:ext cx="7822168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0" name="Text 7"/>
          <p:cNvSpPr/>
          <p:nvPr/>
        </p:nvSpPr>
        <p:spPr>
          <a:xfrm>
            <a:off x="660916" y="3605213"/>
            <a:ext cx="3359229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660916" y="4013478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37 missing Review Rating values using median rating per product category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60916" y="4645938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60916" y="4943951"/>
            <a:ext cx="7822168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4" name="Text 11"/>
          <p:cNvSpPr/>
          <p:nvPr/>
        </p:nvSpPr>
        <p:spPr>
          <a:xfrm>
            <a:off x="660916" y="5084088"/>
            <a:ext cx="2985254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60916" y="5492353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for deeper analysis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60916" y="6124813"/>
            <a:ext cx="188833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60916" y="6422827"/>
            <a:ext cx="7822168" cy="22860"/>
          </a:xfrm>
          <a:prstGeom prst="rect">
            <a:avLst/>
          </a:prstGeom>
          <a:solidFill>
            <a:srgbClr val="26A688"/>
          </a:solidFill>
          <a:ln/>
        </p:spPr>
      </p:sp>
      <p:sp>
        <p:nvSpPr>
          <p:cNvPr id="18" name="Text 15"/>
          <p:cNvSpPr/>
          <p:nvPr/>
        </p:nvSpPr>
        <p:spPr>
          <a:xfrm>
            <a:off x="660916" y="6562963"/>
            <a:ext cx="3220283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60916" y="6971228"/>
            <a:ext cx="7822168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Python to MySQL, loaded cleaned data for SQL analysis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1744" y="488513"/>
            <a:ext cx="4730234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Revenue Insights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21744" y="1487686"/>
            <a:ext cx="4314230" cy="586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$157K</a:t>
            </a:r>
            <a:endParaRPr lang="en-US" sz="4600" dirty="0"/>
          </a:p>
        </p:txBody>
      </p:sp>
      <p:sp>
        <p:nvSpPr>
          <p:cNvPr id="4" name="Text 2"/>
          <p:cNvSpPr/>
          <p:nvPr/>
        </p:nvSpPr>
        <p:spPr>
          <a:xfrm>
            <a:off x="1095375" y="2296001"/>
            <a:ext cx="3366968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Male Customer Revenue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621744" y="2680097"/>
            <a:ext cx="431423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Significantly higher spending from male customers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5158026" y="1487686"/>
            <a:ext cx="4314230" cy="586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$75K</a:t>
            </a:r>
            <a:endParaRPr lang="en-US" sz="4600" dirty="0"/>
          </a:p>
        </p:txBody>
      </p:sp>
      <p:sp>
        <p:nvSpPr>
          <p:cNvPr id="7" name="Text 5"/>
          <p:cNvSpPr/>
          <p:nvPr/>
        </p:nvSpPr>
        <p:spPr>
          <a:xfrm>
            <a:off x="5468660" y="2296001"/>
            <a:ext cx="3692962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Female Customer Revenue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5158026" y="2680097"/>
            <a:ext cx="431423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Opportunity for targeted marketing growth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9694307" y="1487686"/>
            <a:ext cx="4314349" cy="586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$60</a:t>
            </a:r>
            <a:endParaRPr lang="en-US" sz="4600" dirty="0"/>
          </a:p>
        </p:txBody>
      </p:sp>
      <p:sp>
        <p:nvSpPr>
          <p:cNvPr id="10" name="Text 8"/>
          <p:cNvSpPr/>
          <p:nvPr/>
        </p:nvSpPr>
        <p:spPr>
          <a:xfrm>
            <a:off x="10577274" y="2296001"/>
            <a:ext cx="254829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Average Purchase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9694307" y="2680097"/>
            <a:ext cx="4314349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spending across customer base</a:t>
            </a:r>
            <a:endParaRPr lang="en-US" sz="135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744" y="3363873"/>
            <a:ext cx="7858720" cy="440078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8921472" y="3323868"/>
            <a:ext cx="5094684" cy="852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drive </a:t>
            </a:r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68% of total revenue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presenting opportunities to better engage female shoppers through targeted campaigns.</a:t>
            </a: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81658"/>
            <a:ext cx="71189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0440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78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390" y="2465546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Gloves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36761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3.86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0440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278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8562" y="2465546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36761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3.84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044065"/>
            <a:ext cx="4196358" cy="2229445"/>
          </a:xfrm>
          <a:prstGeom prst="roundRect">
            <a:avLst>
              <a:gd name="adj" fmla="val 427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27849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2465546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185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3676174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3.82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3790" y="450032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8224" y="4734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5390" y="4921806"/>
            <a:ext cx="306110" cy="30611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8224" y="5642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Hat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028224" y="613243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3.80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548" y="4500324"/>
            <a:ext cx="6407944" cy="2229445"/>
          </a:xfrm>
          <a:prstGeom prst="roundRect">
            <a:avLst>
              <a:gd name="adj" fmla="val 427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2982" y="4734758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26A688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0148" y="4921806"/>
            <a:ext cx="306110" cy="30611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2982" y="56420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Skirt</a:t>
            </a:r>
            <a:endParaRPr lang="en-US" sz="2200" dirty="0"/>
          </a:p>
        </p:txBody>
      </p:sp>
      <p:sp>
        <p:nvSpPr>
          <p:cNvPr id="27" name="Text 20"/>
          <p:cNvSpPr/>
          <p:nvPr/>
        </p:nvSpPr>
        <p:spPr>
          <a:xfrm>
            <a:off x="7662982" y="613243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Rating: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3.78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93790" y="69849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top-rated products should be featured prominently in marketing campaigns and product positioning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8199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49241" y="3838337"/>
            <a:ext cx="30297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Loyal Customers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28755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(80%)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7746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value segment with consistent purchases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47717" y="4526161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2702838"/>
            <a:ext cx="3821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Returning Customers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19325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(18%)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937790" y="369224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Growth opportunity through loyalty programs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4326" y="3142536"/>
            <a:ext cx="339328" cy="33932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37790" y="5336858"/>
            <a:ext cx="2857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937790" y="5827276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(2%)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790" y="632626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conversion and retention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44326" y="5909786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462" y="362188"/>
            <a:ext cx="4518184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Subscription Analysis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2999661" y="1970365"/>
            <a:ext cx="161484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27%</a:t>
            </a:r>
            <a:endParaRPr lang="en-US" sz="2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2496" y="1149787"/>
            <a:ext cx="1969413" cy="196941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878455" y="3283148"/>
            <a:ext cx="1857613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Subscription Rate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59462" y="3619381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1,053 of 3,900 customers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2999661" y="4945261"/>
            <a:ext cx="1614845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73%</a:t>
            </a:r>
            <a:endParaRPr lang="en-US" sz="25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496" y="4124682"/>
            <a:ext cx="1969413" cy="19694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942034" y="6258044"/>
            <a:ext cx="1730335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Non-Subscribers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459462" y="6594277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2,847 customers</a:t>
            </a:r>
            <a:endParaRPr lang="en-US" sz="1000" dirty="0"/>
          </a:p>
        </p:txBody>
      </p:sp>
      <p:sp>
        <p:nvSpPr>
          <p:cNvPr id="11" name="Shape 7"/>
          <p:cNvSpPr/>
          <p:nvPr/>
        </p:nvSpPr>
        <p:spPr>
          <a:xfrm>
            <a:off x="459462" y="6951940"/>
            <a:ext cx="6695599" cy="767715"/>
          </a:xfrm>
          <a:prstGeom prst="roundRect">
            <a:avLst>
              <a:gd name="adj" fmla="val 7183"/>
            </a:avLst>
          </a:prstGeom>
          <a:solidFill>
            <a:srgbClr val="C1F1E5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69" y="7153394"/>
            <a:ext cx="164068" cy="13120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85944" y="7115889"/>
            <a:ext cx="6137910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Finding: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Subscribers and non-subscribers have similar average spend ($59.49 vs $59.87), but subscribers show higher repeat purchase rates.</a:t>
            </a:r>
            <a:endParaRPr lang="en-US" sz="1000" dirty="0"/>
          </a:p>
        </p:txBody>
      </p:sp>
      <p:sp>
        <p:nvSpPr>
          <p:cNvPr id="14" name="Text 9"/>
          <p:cNvSpPr/>
          <p:nvPr/>
        </p:nvSpPr>
        <p:spPr>
          <a:xfrm>
            <a:off x="7482959" y="1100614"/>
            <a:ext cx="3189327" cy="205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Repeat Buyers &amp; Subscriptions</a:t>
            </a:r>
            <a:endParaRPr lang="en-US" sz="1250" dirty="0"/>
          </a:p>
        </p:txBody>
      </p:sp>
      <p:sp>
        <p:nvSpPr>
          <p:cNvPr id="15" name="Text 10"/>
          <p:cNvSpPr/>
          <p:nvPr/>
        </p:nvSpPr>
        <p:spPr>
          <a:xfrm>
            <a:off x="7482959" y="1436846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Among customers with </a:t>
            </a:r>
            <a:pPr algn="l" indent="0" marL="0">
              <a:lnSpc>
                <a:spcPts val="1650"/>
              </a:lnSpc>
              <a:buNone/>
            </a:pPr>
            <a:r>
              <a:rPr lang="en-US" sz="10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5+ purchases:</a:t>
            </a:r>
            <a:endParaRPr lang="en-US" sz="1000" dirty="0"/>
          </a:p>
        </p:txBody>
      </p:sp>
      <p:sp>
        <p:nvSpPr>
          <p:cNvPr id="16" name="Text 11"/>
          <p:cNvSpPr/>
          <p:nvPr/>
        </p:nvSpPr>
        <p:spPr>
          <a:xfrm>
            <a:off x="7482959" y="1764983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958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are subscribers</a:t>
            </a:r>
            <a:endParaRPr lang="en-US" sz="1000" dirty="0"/>
          </a:p>
        </p:txBody>
      </p:sp>
      <p:sp>
        <p:nvSpPr>
          <p:cNvPr id="17" name="Text 12"/>
          <p:cNvSpPr/>
          <p:nvPr/>
        </p:nvSpPr>
        <p:spPr>
          <a:xfrm>
            <a:off x="7482959" y="2020848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650"/>
              </a:lnSpc>
              <a:buSzPct val="100000"/>
              <a:buChar char="•"/>
            </a:pPr>
            <a:r>
              <a:rPr lang="en-US" sz="10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2,518</a:t>
            </a:r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are not subscribers</a:t>
            </a:r>
            <a:endParaRPr lang="en-US" sz="1000" dirty="0"/>
          </a:p>
        </p:txBody>
      </p:sp>
      <p:sp>
        <p:nvSpPr>
          <p:cNvPr id="18" name="Text 13"/>
          <p:cNvSpPr/>
          <p:nvPr/>
        </p:nvSpPr>
        <p:spPr>
          <a:xfrm>
            <a:off x="7482959" y="2348984"/>
            <a:ext cx="6695599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Massive opportunity to convert loyal non-subscribers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4816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Discount Strategy Insights</a:t>
            </a:r>
            <a:endParaRPr lang="en-US" sz="2200" dirty="0"/>
          </a:p>
        </p:txBody>
      </p:sp>
      <p:sp>
        <p:nvSpPr>
          <p:cNvPr id="3" name="Shape 1"/>
          <p:cNvSpPr/>
          <p:nvPr/>
        </p:nvSpPr>
        <p:spPr>
          <a:xfrm>
            <a:off x="396835" y="1062990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396835" y="1047750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5" name="Shape 3"/>
          <p:cNvSpPr/>
          <p:nvPr/>
        </p:nvSpPr>
        <p:spPr>
          <a:xfrm>
            <a:off x="2495014" y="89296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26A688"/>
          </a:solidFill>
          <a:ln/>
        </p:spPr>
      </p:sp>
      <p:sp>
        <p:nvSpPr>
          <p:cNvPr id="6" name="Text 4"/>
          <p:cNvSpPr/>
          <p:nvPr/>
        </p:nvSpPr>
        <p:spPr>
          <a:xfrm>
            <a:off x="2597051" y="977979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25423" y="1346478"/>
            <a:ext cx="270450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Discount-Dependent Products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25423" y="1591628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 (50%)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Sneakers (49.7%), Coat (49.1%) have highest discount rates</a:t>
            </a:r>
            <a:endParaRPr lang="en-US" sz="850" dirty="0"/>
          </a:p>
        </p:txBody>
      </p:sp>
      <p:sp>
        <p:nvSpPr>
          <p:cNvPr id="9" name="Shape 7"/>
          <p:cNvSpPr/>
          <p:nvPr/>
        </p:nvSpPr>
        <p:spPr>
          <a:xfrm>
            <a:off x="5046821" y="1062990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046821" y="1047750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1" name="Shape 9"/>
          <p:cNvSpPr/>
          <p:nvPr/>
        </p:nvSpPr>
        <p:spPr>
          <a:xfrm>
            <a:off x="7145000" y="89296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26A688"/>
          </a:solidFill>
          <a:ln/>
        </p:spPr>
      </p:sp>
      <p:sp>
        <p:nvSpPr>
          <p:cNvPr id="12" name="Text 10"/>
          <p:cNvSpPr/>
          <p:nvPr/>
        </p:nvSpPr>
        <p:spPr>
          <a:xfrm>
            <a:off x="7247037" y="977979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5175409" y="1346478"/>
            <a:ext cx="233243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High-Value Discount Users</a:t>
            </a:r>
            <a:endParaRPr lang="en-US" sz="1100" dirty="0"/>
          </a:p>
        </p:txBody>
      </p:sp>
      <p:sp>
        <p:nvSpPr>
          <p:cNvPr id="14" name="Text 12"/>
          <p:cNvSpPr/>
          <p:nvPr/>
        </p:nvSpPr>
        <p:spPr>
          <a:xfrm>
            <a:off x="5175409" y="1591628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customers using discounts still spend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above average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($60+)</a:t>
            </a:r>
            <a:endParaRPr lang="en-US" sz="850" dirty="0"/>
          </a:p>
        </p:txBody>
      </p:sp>
      <p:sp>
        <p:nvSpPr>
          <p:cNvPr id="15" name="Shape 13"/>
          <p:cNvSpPr/>
          <p:nvPr/>
        </p:nvSpPr>
        <p:spPr>
          <a:xfrm>
            <a:off x="9696807" y="1062990"/>
            <a:ext cx="4536638" cy="838676"/>
          </a:xfrm>
          <a:prstGeom prst="roundRect">
            <a:avLst>
              <a:gd name="adj" fmla="val 8722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96807" y="1047750"/>
            <a:ext cx="4536638" cy="60960"/>
          </a:xfrm>
          <a:prstGeom prst="roundRect">
            <a:avLst>
              <a:gd name="adj" fmla="val 78139"/>
            </a:avLst>
          </a:prstGeom>
          <a:solidFill>
            <a:srgbClr val="26A688"/>
          </a:solidFill>
          <a:ln/>
        </p:spPr>
      </p:sp>
      <p:sp>
        <p:nvSpPr>
          <p:cNvPr id="17" name="Shape 15"/>
          <p:cNvSpPr/>
          <p:nvPr/>
        </p:nvSpPr>
        <p:spPr>
          <a:xfrm>
            <a:off x="11794986" y="892969"/>
            <a:ext cx="340162" cy="340162"/>
          </a:xfrm>
          <a:prstGeom prst="roundRect">
            <a:avLst>
              <a:gd name="adj" fmla="val 268813"/>
            </a:avLst>
          </a:prstGeom>
          <a:solidFill>
            <a:srgbClr val="26A688"/>
          </a:solidFill>
          <a:ln/>
        </p:spPr>
      </p:sp>
      <p:sp>
        <p:nvSpPr>
          <p:cNvPr id="18" name="Text 16"/>
          <p:cNvSpPr/>
          <p:nvPr/>
        </p:nvSpPr>
        <p:spPr>
          <a:xfrm>
            <a:off x="11897023" y="977979"/>
            <a:ext cx="136088" cy="170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FFFFFF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9825395" y="1346478"/>
            <a:ext cx="145577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Shipping Impact</a:t>
            </a:r>
            <a:endParaRPr lang="en-US" sz="1100" dirty="0"/>
          </a:p>
        </p:txBody>
      </p:sp>
      <p:sp>
        <p:nvSpPr>
          <p:cNvPr id="20" name="Text 18"/>
          <p:cNvSpPr/>
          <p:nvPr/>
        </p:nvSpPr>
        <p:spPr>
          <a:xfrm>
            <a:off x="9825395" y="1591628"/>
            <a:ext cx="4279463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shipping: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$60.48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avg vs Standard: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$58.46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avg</a:t>
            </a:r>
            <a:endParaRPr lang="en-US" sz="850" dirty="0"/>
          </a:p>
        </p:txBody>
      </p:sp>
      <p:sp>
        <p:nvSpPr>
          <p:cNvPr id="21" name="Text 19"/>
          <p:cNvSpPr/>
          <p:nvPr/>
        </p:nvSpPr>
        <p:spPr>
          <a:xfrm>
            <a:off x="396835" y="2131219"/>
            <a:ext cx="536864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strategies to maintain margins while driving volume.</a:t>
            </a:r>
            <a:endParaRPr lang="en-US" sz="8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9804" y="2156698"/>
            <a:ext cx="8191262" cy="81912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138" y="421243"/>
            <a:ext cx="7628334" cy="478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Age Group Revenue Distribution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138" y="1206341"/>
            <a:ext cx="13558123" cy="759249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36138" y="8971121"/>
            <a:ext cx="1355812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lead revenue generation, but all age groups show </a:t>
            </a:r>
            <a:pPr algn="l" indent="0" marL="0">
              <a:lnSpc>
                <a:spcPts val="1900"/>
              </a:lnSpc>
              <a:buNone/>
            </a:pPr>
            <a:r>
              <a:rPr lang="en-US" sz="1200" b="1" dirty="0">
                <a:solidFill>
                  <a:srgbClr val="26A68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balanced contribution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Tailor marketing messages to resonate with each demographic.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2025-11-04T09:51:56Z</dcterms:created>
  <dcterms:modified xsi:type="dcterms:W3CDTF">2025-11-04T09:51:56Z</dcterms:modified>
</cp:coreProperties>
</file>